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Default Extension="mp4" ContentType="video/unknown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Default Extension="wdp" ContentType="image/vnd.ms-photo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4"/>
  </p:notesMasterIdLst>
  <p:sldIdLst>
    <p:sldId id="1518" r:id="rId2"/>
    <p:sldId id="1140" r:id="rId3"/>
    <p:sldId id="1399" r:id="rId4"/>
    <p:sldId id="1517" r:id="rId5"/>
    <p:sldId id="1400" r:id="rId6"/>
    <p:sldId id="1495" r:id="rId7"/>
    <p:sldId id="1496" r:id="rId8"/>
    <p:sldId id="1497" r:id="rId9"/>
    <p:sldId id="1498" r:id="rId10"/>
    <p:sldId id="1499" r:id="rId11"/>
    <p:sldId id="1501" r:id="rId12"/>
    <p:sldId id="141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A10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646" autoAdjust="0"/>
    <p:restoredTop sz="85548" autoAdjust="0"/>
  </p:normalViewPr>
  <p:slideViewPr>
    <p:cSldViewPr>
      <p:cViewPr>
        <p:scale>
          <a:sx n="70" d="100"/>
          <a:sy n="70" d="100"/>
        </p:scale>
        <p:origin x="-1792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8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00CD24-65D1-4C40-8D29-A862C223CF1E}" type="datetimeFigureOut">
              <a:rPr lang="en-US"/>
              <a:pPr>
                <a:defRPr/>
              </a:pPr>
              <a:t>2/6/13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AC3B2-A1AC-4482-A895-EC50CBB97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0179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cbo.gov/sites/default/files/cbofiles/ftpdocs/116xx/doc11659/07-27_debt_fiscalcrisis_brief.pdf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asteroids club is all Americans who are willing to grant that both sides have legitimate concerns.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--In the asteroids club, we don’t start by searching for common ground. That’s often hard to find. We start by acknowledging common threats.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--Because common threats make common ground.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--So let us go to battle stations. Not to fight each other, but to start deflecting these incoming asteroids.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--And let our first mission be to press congress to fix itself,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121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this is what will happen if we don’t make major changes.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--No nation can owe 3 times its GDP and survive.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Entitlement spending is the second asteroid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has been screaming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it since the 1960s,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is in denial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--Liberals think we can pay for everything just by raising taxes on the rich.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3:00-------------------------------------------------------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--You might notice that this is more or less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graph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Hansen showed.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--What if there are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many incoming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asteroids, we just can’t take the time to squabble.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--Because actually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DO face this situation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--I said earlier that there were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asteroids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coming at us. Here are the remaining two.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==&gt;1)rising inequality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705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asteroids club is all Americans who are willing to grant that both sides have legitimate concerns.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--In the asteroids club, we don’t start by searching for common ground. That’s often hard to find. We start by acknowledging common threats.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--Because common threats make common ground.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--So let us go to battle stations. Not to fight each other, but to start deflecting these incoming asteroids.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--And let our first mission be to press congress to fix itself,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12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--If you’ve read the newspaper recently, you’ve heard the bad news. A pack of </a:t>
            </a: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giant asteroids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headed our way, all scheduled to strike the United States in the next 50 years. </a:t>
            </a:r>
          </a:p>
          <a:p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don’t mean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asteroids made of rock. Those would be easy to deal with, because a common threat would unite us all, and we’d find a way to deflect the asteroids. </a:t>
            </a:r>
          </a:p>
          <a:p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--No, I’m talking about </a:t>
            </a: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problems from hell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come wrapped in a </a:t>
            </a: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energy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 that </a:t>
            </a: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polarizes us and paralyzes 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--where I knew I’d meet several conservative intellectuals, including Yuval Levin. To prepare for the dinner, I read an essay by Levin, in National Affairs, on the welfare state.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 the essay was eerily like listening to Hansen’s lecture.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greece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--Levin wrote that “all over the world,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nations are coming to terms with the fact that the social-democratic welfare state is turning out to be untenable and unaffordable, dependent upon dubious economics and the demographic model of a bygone era."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--That might not sound as scary as an asteroid, but Levin showed this graph from the Congressional Budget Office.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==&gt;the graph, from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CBO report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--It shows federal debt as a % of GDP. You can see the huge spikes upward after each war.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==&gt;To fight the revolutionary war, America borrowed money equivalent to about a third of its GDP. Then we gradually pay it off.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==&gt;Civil war, same thing, about a third of GDP.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==&gt;Here’s WW-II, following on the great depression.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--That one-two punch took us up to an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astronomical 115% of GDP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debt.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==&gt;current ??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--what’s this? What’s this long rise since the 1970s?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--it’s partly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mess that George W. Bush made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budget, but it’s mostly the steady rise of entitlement spending, mostly for the elderly.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We’re approaching levels of debt similar to those of WW-II, and the baby boomers haven’t even retired yet.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--And when they do,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==&gt;reveal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AC3B2-A1AC-4482-A895-EC50CBB970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microsoft.com/office/2007/relationships/media" Target="../media/media3.mp4"/><Relationship Id="rId5" Type="http://schemas.openxmlformats.org/officeDocument/2006/relationships/image" Target="../media/image9.png"/><Relationship Id="rId1" Type="http://schemas.openxmlformats.org/officeDocument/2006/relationships/video" Target="../media/media3.mp4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67400"/>
            <a:ext cx="8229600" cy="1143000"/>
          </a:xfrm>
        </p:spPr>
        <p:txBody>
          <a:bodyPr/>
          <a:lstStyle/>
          <a:p>
            <a:r>
              <a:rPr lang="en-US" sz="3400" dirty="0" smtClean="0"/>
              <a:t>www.AsteroidsClub.org</a:t>
            </a:r>
            <a:endParaRPr lang="en-US" sz="3400" dirty="0"/>
          </a:p>
        </p:txBody>
      </p:sp>
      <p:pic>
        <p:nvPicPr>
          <p:cNvPr id="165890" name="Picture 2" descr="J:\2012_10_23\asteroids logo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5000" contrast="19000"/>
                    </a14:imgEffect>
                  </a14:imgLayer>
                </a14:imgProps>
              </a:ext>
            </a:extLst>
          </a:blip>
          <a:srcRect l="12735" t="6785" r="10857" b="35166"/>
          <a:stretch>
            <a:fillRect/>
          </a:stretch>
        </p:blipFill>
        <p:spPr bwMode="auto">
          <a:xfrm>
            <a:off x="1905000" y="0"/>
            <a:ext cx="5171704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96140" y="51054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Common Threats Make Common Ground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80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nationalaffairs.com/imgLib/20110317_LevinWebChartLARGE.jpg"/>
          <p:cNvPicPr>
            <a:picLocks noChangeAspect="1" noChangeArrowheads="1"/>
          </p:cNvPicPr>
          <p:nvPr/>
        </p:nvPicPr>
        <p:blipFill rotWithShape="1">
          <a:blip r:embed="rId3" cstate="print"/>
          <a:srcRect l="3132" t="7697" b="3281"/>
          <a:stretch/>
        </p:blipFill>
        <p:spPr bwMode="auto">
          <a:xfrm>
            <a:off x="439387" y="1371599"/>
            <a:ext cx="8570604" cy="41890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2694670"/>
            <a:ext cx="4499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Baby Boomer Retirement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26935" y="3676595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Debt as % of GDP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371893"/>
            <a:ext cx="6038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Congressional Budget office, Alternative Fiscal Scenario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"/>
            <a:ext cx="694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j-lt"/>
              </a:rPr>
              <a:t>Federal Debt Held by the Public, 1790-2050</a:t>
            </a:r>
            <a:endParaRPr lang="en-US" sz="30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999280" y="1752600"/>
            <a:ext cx="1306520" cy="103059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8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issile_command.silent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0040" y="838200"/>
            <a:ext cx="859536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45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67400"/>
            <a:ext cx="8229600" cy="1143000"/>
          </a:xfrm>
        </p:spPr>
        <p:txBody>
          <a:bodyPr/>
          <a:lstStyle/>
          <a:p>
            <a:r>
              <a:rPr lang="en-US" sz="3400" dirty="0" smtClean="0"/>
              <a:t>www.AsteroidsClub.org</a:t>
            </a:r>
            <a:endParaRPr lang="en-US" sz="3400" dirty="0"/>
          </a:p>
        </p:txBody>
      </p:sp>
      <p:pic>
        <p:nvPicPr>
          <p:cNvPr id="165890" name="Picture 2" descr="J:\2012_10_23\asteroids logo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5000" contrast="19000"/>
                    </a14:imgEffect>
                  </a14:imgLayer>
                </a14:imgProps>
              </a:ext>
            </a:extLst>
          </a:blip>
          <a:srcRect l="12735" t="6785" r="10857" b="35166"/>
          <a:stretch>
            <a:fillRect/>
          </a:stretch>
        </p:blipFill>
        <p:spPr bwMode="auto">
          <a:xfrm>
            <a:off x="1905000" y="0"/>
            <a:ext cx="5171704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96140" y="51054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Common Threats Make Common Ground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80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nasa.gov/images/content/300762main_image_1258_1024-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967" t="7079" b="261"/>
          <a:stretch/>
        </p:blipFill>
        <p:spPr bwMode="auto">
          <a:xfrm>
            <a:off x="854005" y="16002"/>
            <a:ext cx="7772399" cy="68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3871" y="6562098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NASA.gov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3025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Asteroid: Entitlement Spending</a:t>
            </a:r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73" t="-5719" r="3296"/>
          <a:stretch/>
        </p:blipFill>
        <p:spPr bwMode="auto">
          <a:xfrm>
            <a:off x="-157655" y="1849574"/>
            <a:ext cx="5885794" cy="36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121" y="24003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3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http://www.icis.com/blogs/east-european-chemicals/Greece%20riots.jpg"/>
          <p:cNvPicPr>
            <a:picLocks noChangeAspect="1" noChangeArrowheads="1"/>
          </p:cNvPicPr>
          <p:nvPr/>
        </p:nvPicPr>
        <p:blipFill rotWithShape="1">
          <a:blip r:embed="rId3" cstate="print"/>
          <a:srcRect l="31841" b="9231"/>
          <a:stretch/>
        </p:blipFill>
        <p:spPr bwMode="auto">
          <a:xfrm>
            <a:off x="4419600" y="2232396"/>
            <a:ext cx="4710222" cy="4616744"/>
          </a:xfrm>
          <a:prstGeom prst="rect">
            <a:avLst/>
          </a:prstGeom>
          <a:noFill/>
        </p:spPr>
      </p:pic>
      <p:pic>
        <p:nvPicPr>
          <p:cNvPr id="131074" name="Picture 2" descr="http://api.ning.com/files/JD8b8TDc-1sQKFtIhn4pImPQCzSMdRC0M3oHOMzjAakgW3Y2r1eJpsDTSx7Bmvx509m7OUNIJMJoT7avoJDiFNhYW5HfL0QA/athens_plus1.jpg"/>
          <p:cNvPicPr>
            <a:picLocks noChangeAspect="1" noChangeArrowheads="1"/>
          </p:cNvPicPr>
          <p:nvPr/>
        </p:nvPicPr>
        <p:blipFill>
          <a:blip r:embed="rId4" cstate="print"/>
          <a:srcRect l="18331" r="4419" b="6931"/>
          <a:stretch>
            <a:fillRect/>
          </a:stretch>
        </p:blipFill>
        <p:spPr bwMode="auto">
          <a:xfrm>
            <a:off x="5943600" y="0"/>
            <a:ext cx="2928609" cy="2332960"/>
          </a:xfrm>
          <a:prstGeom prst="rect">
            <a:avLst/>
          </a:prstGeom>
          <a:noFill/>
        </p:spPr>
      </p:pic>
      <p:pic>
        <p:nvPicPr>
          <p:cNvPr id="117762" name="Picture 2" descr="French Solidaires labour union workers hold a ban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214" y="0"/>
            <a:ext cx="575221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85" y="3314700"/>
            <a:ext cx="4267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“All </a:t>
            </a:r>
            <a:r>
              <a:rPr lang="en-US" sz="2400" dirty="0">
                <a:latin typeface="+mn-lt"/>
              </a:rPr>
              <a:t>over the world, nations are coming to terms with the fact that the social-democratic welfare state is turning out to be untenable and unaffordable, dependent upon dubious economics and the demographic model of a bygone era</a:t>
            </a:r>
            <a:r>
              <a:rPr lang="en-US" sz="2400" dirty="0" smtClean="0">
                <a:latin typeface="+mn-lt"/>
              </a:rPr>
              <a:t>."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9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nationalaffairs.com/imgLib/20110317_LevinWebChartLARGE.jpg"/>
          <p:cNvPicPr>
            <a:picLocks noChangeAspect="1" noChangeArrowheads="1"/>
          </p:cNvPicPr>
          <p:nvPr/>
        </p:nvPicPr>
        <p:blipFill rotWithShape="1">
          <a:blip r:embed="rId3" cstate="print"/>
          <a:srcRect l="3132" t="7697" b="3281"/>
          <a:stretch/>
        </p:blipFill>
        <p:spPr bwMode="auto">
          <a:xfrm>
            <a:off x="439387" y="1371599"/>
            <a:ext cx="8570604" cy="418902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43800" y="1371600"/>
            <a:ext cx="132212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14400" y="3390900"/>
            <a:ext cx="1143000" cy="14097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1" y="1371600"/>
            <a:ext cx="7162800" cy="2177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2308" y="2647146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Revolutionary</a:t>
            </a:r>
            <a:br>
              <a:rPr lang="en-US" sz="2800" b="1" dirty="0" smtClean="0"/>
            </a:br>
            <a:r>
              <a:rPr lang="en-US" sz="2800" b="1" dirty="0" smtClean="0"/>
              <a:t> War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26935" y="3676595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Debt as % of GDP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371893"/>
            <a:ext cx="6038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Congressional Budget office, Alternative Fiscal Scenario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"/>
            <a:ext cx="694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j-lt"/>
              </a:rPr>
              <a:t>Federal Debt Held by the Public, 1790-2050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6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nationalaffairs.com/imgLib/20110317_LevinWebChartLARGE.jpg"/>
          <p:cNvPicPr>
            <a:picLocks noChangeAspect="1" noChangeArrowheads="1"/>
          </p:cNvPicPr>
          <p:nvPr/>
        </p:nvPicPr>
        <p:blipFill rotWithShape="1">
          <a:blip r:embed="rId3" cstate="print"/>
          <a:srcRect l="3132" t="7697" b="3281"/>
          <a:stretch/>
        </p:blipFill>
        <p:spPr bwMode="auto">
          <a:xfrm>
            <a:off x="439387" y="1371599"/>
            <a:ext cx="8570604" cy="418902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43800" y="1371600"/>
            <a:ext cx="132212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1" y="1371600"/>
            <a:ext cx="7162800" cy="2177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8297" y="2647146"/>
            <a:ext cx="170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Civil War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26935" y="3676595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Debt as % of GDP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371893"/>
            <a:ext cx="6038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Congressional Budget office, Alternative Fiscal Scenario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"/>
            <a:ext cx="694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j-lt"/>
              </a:rPr>
              <a:t>Federal Debt Held by the Public, 1790-2050</a:t>
            </a:r>
            <a:endParaRPr lang="en-US" sz="3000" dirty="0">
              <a:latin typeface="+mj-lt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2971800" y="3170366"/>
            <a:ext cx="76200" cy="163023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3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nationalaffairs.com/imgLib/20110317_LevinWebChartLARGE.jpg"/>
          <p:cNvPicPr>
            <a:picLocks noChangeAspect="1" noChangeArrowheads="1"/>
          </p:cNvPicPr>
          <p:nvPr/>
        </p:nvPicPr>
        <p:blipFill rotWithShape="1">
          <a:blip r:embed="rId3" cstate="print"/>
          <a:srcRect l="3132" t="7697" b="3281"/>
          <a:stretch/>
        </p:blipFill>
        <p:spPr bwMode="auto">
          <a:xfrm>
            <a:off x="439387" y="1371599"/>
            <a:ext cx="8570604" cy="418902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43800" y="1371600"/>
            <a:ext cx="132212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1" y="1371600"/>
            <a:ext cx="7162800" cy="2177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2647146"/>
            <a:ext cx="107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WW-I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26935" y="3676595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Debt as % of GDP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371893"/>
            <a:ext cx="6038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Congressional Budget office, Alternative Fiscal Scenario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"/>
            <a:ext cx="694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j-lt"/>
              </a:rPr>
              <a:t>Federal Debt Held by the Public, 1790-2050</a:t>
            </a:r>
            <a:endParaRPr lang="en-US" sz="3000" dirty="0">
              <a:latin typeface="+mj-lt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4270582" y="3170366"/>
            <a:ext cx="392921" cy="163023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60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nationalaffairs.com/imgLib/20110317_LevinWebChartLARGE.jpg"/>
          <p:cNvPicPr>
            <a:picLocks noChangeAspect="1" noChangeArrowheads="1"/>
          </p:cNvPicPr>
          <p:nvPr/>
        </p:nvPicPr>
        <p:blipFill rotWithShape="1">
          <a:blip r:embed="rId3" cstate="print"/>
          <a:srcRect l="3132" t="7697" b="3281"/>
          <a:stretch/>
        </p:blipFill>
        <p:spPr bwMode="auto">
          <a:xfrm>
            <a:off x="439387" y="1371599"/>
            <a:ext cx="8570604" cy="418902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43800" y="1371600"/>
            <a:ext cx="132212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1" y="1371600"/>
            <a:ext cx="7162800" cy="2177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11416" y="2647146"/>
            <a:ext cx="117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WW-II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26935" y="3676595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Debt as % of GDP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371893"/>
            <a:ext cx="6038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Congressional Budget office, Alternative Fiscal Scenario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"/>
            <a:ext cx="694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j-lt"/>
              </a:rPr>
              <a:t>Federal Debt Held by the Public, 1790-2050</a:t>
            </a:r>
            <a:endParaRPr lang="en-US" sz="30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9200" y="3048000"/>
            <a:ext cx="304800" cy="685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nationalaffairs.com/imgLib/20110317_LevinWebChartLARGE.jpg"/>
          <p:cNvPicPr>
            <a:picLocks noChangeAspect="1" noChangeArrowheads="1"/>
          </p:cNvPicPr>
          <p:nvPr/>
        </p:nvPicPr>
        <p:blipFill rotWithShape="1">
          <a:blip r:embed="rId3" cstate="print"/>
          <a:srcRect l="3132" t="7697" b="3281"/>
          <a:stretch/>
        </p:blipFill>
        <p:spPr bwMode="auto">
          <a:xfrm>
            <a:off x="439387" y="1371599"/>
            <a:ext cx="8570604" cy="418902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43800" y="1371600"/>
            <a:ext cx="132212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1" y="1371600"/>
            <a:ext cx="7162800" cy="2177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13799" y="263316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???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26935" y="3676595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Debt as % of GDP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371893"/>
            <a:ext cx="6038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Congressional Budget office, Alternative Fiscal Scenario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"/>
            <a:ext cx="694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+mj-lt"/>
              </a:rPr>
              <a:t>Federal Debt Held by the Public, 1790-2050</a:t>
            </a:r>
            <a:endParaRPr lang="en-US" sz="30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59561" y="3082153"/>
            <a:ext cx="479439" cy="110884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ns 40p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18070</TotalTime>
  <Words>1062</Words>
  <Application>Microsoft Macintosh PowerPoint</Application>
  <PresentationFormat>On-screen Show (4:3)</PresentationFormat>
  <Paragraphs>86</Paragraphs>
  <Slides>12</Slides>
  <Notes>12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jons 40pt slide master</vt:lpstr>
      <vt:lpstr>www.AsteroidsClub.org</vt:lpstr>
      <vt:lpstr>Slide 2</vt:lpstr>
      <vt:lpstr>Asteroid: Entitlement Spending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www.AsteroidsClub.org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Haidt</dc:creator>
  <cp:lastModifiedBy>Liz Joyner</cp:lastModifiedBy>
  <cp:revision>1108</cp:revision>
  <dcterms:created xsi:type="dcterms:W3CDTF">2013-02-07T00:49:11Z</dcterms:created>
  <dcterms:modified xsi:type="dcterms:W3CDTF">2013-02-07T00:55:32Z</dcterms:modified>
</cp:coreProperties>
</file>